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sldIdLst>
    <p:sldId id="256" r:id="rId2"/>
    <p:sldId id="258" r:id="rId3"/>
    <p:sldId id="257" r:id="rId4"/>
    <p:sldId id="260" r:id="rId5"/>
    <p:sldId id="259"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14" d="100"/>
          <a:sy n="114" d="100"/>
        </p:scale>
        <p:origin x="35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png>
</file>

<file path=ppt/media/image4.jpe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D96F2-02BD-E71F-EFBD-14FECCF2D331}"/>
              </a:ext>
            </a:extLst>
          </p:cNvPr>
          <p:cNvSpPr>
            <a:spLocks noGrp="1"/>
          </p:cNvSpPr>
          <p:nvPr>
            <p:ph type="ctrTitle"/>
          </p:nvPr>
        </p:nvSpPr>
        <p:spPr>
          <a:xfrm>
            <a:off x="1524000" y="1122362"/>
            <a:ext cx="7172325" cy="3152251"/>
          </a:xfrm>
        </p:spPr>
        <p:txBody>
          <a:bodyPr anchor="b">
            <a:normAutofit/>
          </a:bodyPr>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BBE90113-E8E1-4E48-41BC-583802BFC956}"/>
              </a:ext>
            </a:extLst>
          </p:cNvPr>
          <p:cNvSpPr>
            <a:spLocks noGrp="1"/>
          </p:cNvSpPr>
          <p:nvPr>
            <p:ph type="subTitle" idx="1"/>
          </p:nvPr>
        </p:nvSpPr>
        <p:spPr>
          <a:xfrm>
            <a:off x="1524000" y="4920137"/>
            <a:ext cx="7172325" cy="112236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AC7EE5-BFF0-D779-4261-E239DB450A69}"/>
              </a:ext>
            </a:extLst>
          </p:cNvPr>
          <p:cNvSpPr>
            <a:spLocks noGrp="1"/>
          </p:cNvSpPr>
          <p:nvPr>
            <p:ph type="dt" sz="half" idx="10"/>
          </p:nvPr>
        </p:nvSpPr>
        <p:spPr/>
        <p:txBody>
          <a:bodyPr/>
          <a:lstStyle/>
          <a:p>
            <a:fld id="{9D0D92BC-42A9-434B-8530-ADBF4485E407}" type="datetimeFigureOut">
              <a:rPr lang="en-US" smtClean="0"/>
              <a:t>6/21/2023</a:t>
            </a:fld>
            <a:endParaRPr lang="en-US"/>
          </a:p>
        </p:txBody>
      </p:sp>
      <p:sp>
        <p:nvSpPr>
          <p:cNvPr id="5" name="Footer Placeholder 4">
            <a:extLst>
              <a:ext uri="{FF2B5EF4-FFF2-40B4-BE49-F238E27FC236}">
                <a16:creationId xmlns:a16="http://schemas.microsoft.com/office/drawing/2014/main" id="{63789492-34ED-FE24-4F29-E4C8F5497B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B0C886-7F1E-7BC1-9A9E-B24C2AC2F0F5}"/>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8" name="Straight Connector 7">
            <a:extLst>
              <a:ext uri="{FF2B5EF4-FFF2-40B4-BE49-F238E27FC236}">
                <a16:creationId xmlns:a16="http://schemas.microsoft.com/office/drawing/2014/main" id="{1C74AEE6-9CA7-5247-DC34-99634247DF50}"/>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78248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F4143-3C41-D626-8F64-36A9C9F1A606}"/>
              </a:ext>
            </a:extLst>
          </p:cNvPr>
          <p:cNvSpPr>
            <a:spLocks noGrp="1"/>
          </p:cNvSpPr>
          <p:nvPr>
            <p:ph type="title"/>
          </p:nvPr>
        </p:nvSpPr>
        <p:spPr>
          <a:xfrm>
            <a:off x="952500" y="914400"/>
            <a:ext cx="9962791" cy="990600"/>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52C4FB-B560-A0FC-6435-952981BC9A1D}"/>
              </a:ext>
            </a:extLst>
          </p:cNvPr>
          <p:cNvSpPr>
            <a:spLocks noGrp="1"/>
          </p:cNvSpPr>
          <p:nvPr>
            <p:ph type="body" orient="vert" idx="1"/>
          </p:nvPr>
        </p:nvSpPr>
        <p:spPr>
          <a:xfrm>
            <a:off x="952500" y="2285997"/>
            <a:ext cx="9962791" cy="389096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87CEC4F-0A90-11E2-E43E-B9E765AFBD3A}"/>
              </a:ext>
            </a:extLst>
          </p:cNvPr>
          <p:cNvSpPr>
            <a:spLocks noGrp="1"/>
          </p:cNvSpPr>
          <p:nvPr>
            <p:ph type="dt" sz="half" idx="10"/>
          </p:nvPr>
        </p:nvSpPr>
        <p:spPr/>
        <p:txBody>
          <a:bodyPr/>
          <a:lstStyle/>
          <a:p>
            <a:fld id="{9D0D92BC-42A9-434B-8530-ADBF4485E407}" type="datetimeFigureOut">
              <a:rPr lang="en-US" smtClean="0"/>
              <a:t>6/21/2023</a:t>
            </a:fld>
            <a:endParaRPr lang="en-US"/>
          </a:p>
        </p:txBody>
      </p:sp>
      <p:sp>
        <p:nvSpPr>
          <p:cNvPr id="5" name="Footer Placeholder 4">
            <a:extLst>
              <a:ext uri="{FF2B5EF4-FFF2-40B4-BE49-F238E27FC236}">
                <a16:creationId xmlns:a16="http://schemas.microsoft.com/office/drawing/2014/main" id="{51B2A5B4-1D77-B0AC-49E7-CAE9556B1C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96EF9-2FDA-8E87-D546-8840CEBF038C}"/>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525462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085AB7-38B3-7F80-0B2D-7960F5637521}"/>
              </a:ext>
            </a:extLst>
          </p:cNvPr>
          <p:cNvSpPr>
            <a:spLocks noGrp="1"/>
          </p:cNvSpPr>
          <p:nvPr>
            <p:ph type="title" orient="vert"/>
          </p:nvPr>
        </p:nvSpPr>
        <p:spPr>
          <a:xfrm>
            <a:off x="9224513" y="1052423"/>
            <a:ext cx="1771292" cy="49170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B5ADBDC3-E9EA-8699-B2E4-4C7784455BA8}"/>
              </a:ext>
            </a:extLst>
          </p:cNvPr>
          <p:cNvSpPr>
            <a:spLocks noGrp="1"/>
          </p:cNvSpPr>
          <p:nvPr>
            <p:ph type="body" orient="vert" idx="1"/>
          </p:nvPr>
        </p:nvSpPr>
        <p:spPr>
          <a:xfrm>
            <a:off x="1006414" y="1052424"/>
            <a:ext cx="7873043" cy="49170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E1DBEDE-3A67-6FCA-25F3-B91F7C82ED89}"/>
              </a:ext>
            </a:extLst>
          </p:cNvPr>
          <p:cNvSpPr>
            <a:spLocks noGrp="1"/>
          </p:cNvSpPr>
          <p:nvPr>
            <p:ph type="dt" sz="half" idx="10"/>
          </p:nvPr>
        </p:nvSpPr>
        <p:spPr/>
        <p:txBody>
          <a:bodyPr/>
          <a:lstStyle/>
          <a:p>
            <a:fld id="{9D0D92BC-42A9-434B-8530-ADBF4485E407}" type="datetimeFigureOut">
              <a:rPr lang="en-US" smtClean="0"/>
              <a:t>6/21/2023</a:t>
            </a:fld>
            <a:endParaRPr lang="en-US"/>
          </a:p>
        </p:txBody>
      </p:sp>
      <p:sp>
        <p:nvSpPr>
          <p:cNvPr id="5" name="Footer Placeholder 4">
            <a:extLst>
              <a:ext uri="{FF2B5EF4-FFF2-40B4-BE49-F238E27FC236}">
                <a16:creationId xmlns:a16="http://schemas.microsoft.com/office/drawing/2014/main" id="{BB9EFF51-4318-20EA-3A3A-8FE203B1A7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CD9703-5BAD-DE95-98D9-0F30E7C0937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504113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532FD-157B-437C-E9D5-B66E8B3B19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790A51-A7E8-7A6A-5FD0-F9B250BE41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78C8B8-F999-7D95-435D-17CE6ACCDC87}"/>
              </a:ext>
            </a:extLst>
          </p:cNvPr>
          <p:cNvSpPr>
            <a:spLocks noGrp="1"/>
          </p:cNvSpPr>
          <p:nvPr>
            <p:ph type="dt" sz="half" idx="10"/>
          </p:nvPr>
        </p:nvSpPr>
        <p:spPr/>
        <p:txBody>
          <a:bodyPr/>
          <a:lstStyle/>
          <a:p>
            <a:fld id="{9D0D92BC-42A9-434B-8530-ADBF4485E407}" type="datetimeFigureOut">
              <a:rPr lang="en-US" smtClean="0"/>
              <a:t>6/21/2023</a:t>
            </a:fld>
            <a:endParaRPr lang="en-US"/>
          </a:p>
        </p:txBody>
      </p:sp>
      <p:sp>
        <p:nvSpPr>
          <p:cNvPr id="5" name="Footer Placeholder 4">
            <a:extLst>
              <a:ext uri="{FF2B5EF4-FFF2-40B4-BE49-F238E27FC236}">
                <a16:creationId xmlns:a16="http://schemas.microsoft.com/office/drawing/2014/main" id="{6E427265-C89C-937F-1DA3-F377F6877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6EB89E-4530-3632-3485-F481DB042ED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304848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8056A-761D-1DBC-276A-2A46D153C03F}"/>
              </a:ext>
            </a:extLst>
          </p:cNvPr>
          <p:cNvSpPr>
            <a:spLocks noGrp="1"/>
          </p:cNvSpPr>
          <p:nvPr>
            <p:ph type="title"/>
          </p:nvPr>
        </p:nvSpPr>
        <p:spPr>
          <a:xfrm>
            <a:off x="1471613" y="1355763"/>
            <a:ext cx="6972300" cy="2255794"/>
          </a:xfrm>
        </p:spPr>
        <p:txBody>
          <a:bodyPr anchor="t">
            <a:normAutofit/>
          </a:bodyPr>
          <a:lstStyle>
            <a:lvl1pPr>
              <a:lnSpc>
                <a:spcPct val="110000"/>
              </a:lnSpc>
              <a:defRPr sz="3600"/>
            </a:lvl1pPr>
          </a:lstStyle>
          <a:p>
            <a:r>
              <a:rPr lang="en-US" dirty="0"/>
              <a:t>Click to edit Master title style</a:t>
            </a:r>
          </a:p>
        </p:txBody>
      </p:sp>
      <p:sp>
        <p:nvSpPr>
          <p:cNvPr id="3" name="Text Placeholder 2">
            <a:extLst>
              <a:ext uri="{FF2B5EF4-FFF2-40B4-BE49-F238E27FC236}">
                <a16:creationId xmlns:a16="http://schemas.microsoft.com/office/drawing/2014/main" id="{193904B3-6AC1-19D5-3EAE-2009A3B4CE65}"/>
              </a:ext>
            </a:extLst>
          </p:cNvPr>
          <p:cNvSpPr>
            <a:spLocks noGrp="1"/>
          </p:cNvSpPr>
          <p:nvPr>
            <p:ph type="body" idx="1"/>
          </p:nvPr>
        </p:nvSpPr>
        <p:spPr>
          <a:xfrm>
            <a:off x="1524000" y="4921820"/>
            <a:ext cx="5524500" cy="1150934"/>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9FA2A86D-493D-5BF6-8AA6-F1231E3BAE7D}"/>
              </a:ext>
            </a:extLst>
          </p:cNvPr>
          <p:cNvSpPr>
            <a:spLocks noGrp="1"/>
          </p:cNvSpPr>
          <p:nvPr>
            <p:ph type="dt" sz="half" idx="10"/>
          </p:nvPr>
        </p:nvSpPr>
        <p:spPr/>
        <p:txBody>
          <a:bodyPr/>
          <a:lstStyle/>
          <a:p>
            <a:fld id="{9D0D92BC-42A9-434B-8530-ADBF4485E407}" type="datetimeFigureOut">
              <a:rPr lang="en-US" smtClean="0"/>
              <a:t>6/21/2023</a:t>
            </a:fld>
            <a:endParaRPr lang="en-US"/>
          </a:p>
        </p:txBody>
      </p:sp>
      <p:sp>
        <p:nvSpPr>
          <p:cNvPr id="5" name="Footer Placeholder 4">
            <a:extLst>
              <a:ext uri="{FF2B5EF4-FFF2-40B4-BE49-F238E27FC236}">
                <a16:creationId xmlns:a16="http://schemas.microsoft.com/office/drawing/2014/main" id="{79CCCD76-6623-164A-7BFA-207AFA0576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A64312-1F20-5486-62B0-A8BB8829D6CA}"/>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4" name="Straight Connector 13">
            <a:extLst>
              <a:ext uri="{FF2B5EF4-FFF2-40B4-BE49-F238E27FC236}">
                <a16:creationId xmlns:a16="http://schemas.microsoft.com/office/drawing/2014/main" id="{4703F1C9-9114-4426-6F07-F7FF9CCD5FC4}"/>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2809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CFC4C-4D16-E5A8-F934-8B158F6F273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79BDE54-F935-945D-3E4F-B659695E84DA}"/>
              </a:ext>
            </a:extLst>
          </p:cNvPr>
          <p:cNvSpPr>
            <a:spLocks noGrp="1"/>
          </p:cNvSpPr>
          <p:nvPr>
            <p:ph sz="half" idx="1"/>
          </p:nvPr>
        </p:nvSpPr>
        <p:spPr>
          <a:xfrm>
            <a:off x="952500" y="2286002"/>
            <a:ext cx="5067300" cy="389096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28F3710-E06B-05DE-937A-C92E52569E34}"/>
              </a:ext>
            </a:extLst>
          </p:cNvPr>
          <p:cNvSpPr>
            <a:spLocks noGrp="1"/>
          </p:cNvSpPr>
          <p:nvPr>
            <p:ph sz="half" idx="2"/>
          </p:nvPr>
        </p:nvSpPr>
        <p:spPr>
          <a:xfrm>
            <a:off x="6172200" y="2286001"/>
            <a:ext cx="5067300" cy="38909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7302EFD-42D3-11C1-677E-0E478B93F7B2}"/>
              </a:ext>
            </a:extLst>
          </p:cNvPr>
          <p:cNvSpPr>
            <a:spLocks noGrp="1"/>
          </p:cNvSpPr>
          <p:nvPr>
            <p:ph type="dt" sz="half" idx="10"/>
          </p:nvPr>
        </p:nvSpPr>
        <p:spPr/>
        <p:txBody>
          <a:bodyPr/>
          <a:lstStyle/>
          <a:p>
            <a:fld id="{9D0D92BC-42A9-434B-8530-ADBF4485E407}" type="datetimeFigureOut">
              <a:rPr lang="en-US" smtClean="0"/>
              <a:t>6/21/2023</a:t>
            </a:fld>
            <a:endParaRPr lang="en-US"/>
          </a:p>
        </p:txBody>
      </p:sp>
      <p:sp>
        <p:nvSpPr>
          <p:cNvPr id="6" name="Footer Placeholder 5">
            <a:extLst>
              <a:ext uri="{FF2B5EF4-FFF2-40B4-BE49-F238E27FC236}">
                <a16:creationId xmlns:a16="http://schemas.microsoft.com/office/drawing/2014/main" id="{224C2F08-0D93-B14B-6106-2925DF3E16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A5DE81-F2AB-CCB9-8B68-5E4F31011FF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833059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2D81B-4E36-1511-E9A7-8FB931B41FCF}"/>
              </a:ext>
            </a:extLst>
          </p:cNvPr>
          <p:cNvSpPr>
            <a:spLocks noGrp="1"/>
          </p:cNvSpPr>
          <p:nvPr>
            <p:ph type="title"/>
          </p:nvPr>
        </p:nvSpPr>
        <p:spPr>
          <a:xfrm>
            <a:off x="952500" y="1004888"/>
            <a:ext cx="10287000" cy="90011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87FA73DE-183B-9473-20AD-2D3BFED8439F}"/>
              </a:ext>
            </a:extLst>
          </p:cNvPr>
          <p:cNvSpPr>
            <a:spLocks noGrp="1"/>
          </p:cNvSpPr>
          <p:nvPr>
            <p:ph type="body" idx="1"/>
          </p:nvPr>
        </p:nvSpPr>
        <p:spPr>
          <a:xfrm>
            <a:off x="952501"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D70FB3D-60AC-DEF2-4472-31B4E076CBCC}"/>
              </a:ext>
            </a:extLst>
          </p:cNvPr>
          <p:cNvSpPr>
            <a:spLocks noGrp="1"/>
          </p:cNvSpPr>
          <p:nvPr>
            <p:ph sz="half" idx="2"/>
          </p:nvPr>
        </p:nvSpPr>
        <p:spPr>
          <a:xfrm>
            <a:off x="952501" y="3048001"/>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6E5BDB-B29C-788F-E2FB-6C154E8FE82E}"/>
              </a:ext>
            </a:extLst>
          </p:cNvPr>
          <p:cNvSpPr>
            <a:spLocks noGrp="1"/>
          </p:cNvSpPr>
          <p:nvPr>
            <p:ph type="body" sz="quarter" idx="3"/>
          </p:nvPr>
        </p:nvSpPr>
        <p:spPr>
          <a:xfrm>
            <a:off x="6353174"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513FF49-3276-24CA-BC81-FA92C0A9309A}"/>
              </a:ext>
            </a:extLst>
          </p:cNvPr>
          <p:cNvSpPr>
            <a:spLocks noGrp="1"/>
          </p:cNvSpPr>
          <p:nvPr>
            <p:ph sz="quarter" idx="4"/>
          </p:nvPr>
        </p:nvSpPr>
        <p:spPr>
          <a:xfrm>
            <a:off x="6353174" y="3048000"/>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9E8FA1C8-C196-9BE1-F603-3FC17EDD91F8}"/>
              </a:ext>
            </a:extLst>
          </p:cNvPr>
          <p:cNvSpPr>
            <a:spLocks noGrp="1"/>
          </p:cNvSpPr>
          <p:nvPr>
            <p:ph type="dt" sz="half" idx="10"/>
          </p:nvPr>
        </p:nvSpPr>
        <p:spPr/>
        <p:txBody>
          <a:bodyPr/>
          <a:lstStyle/>
          <a:p>
            <a:fld id="{9D0D92BC-42A9-434B-8530-ADBF4485E407}" type="datetimeFigureOut">
              <a:rPr lang="en-US" smtClean="0"/>
              <a:t>6/21/2023</a:t>
            </a:fld>
            <a:endParaRPr lang="en-US"/>
          </a:p>
        </p:txBody>
      </p:sp>
      <p:sp>
        <p:nvSpPr>
          <p:cNvPr id="8" name="Footer Placeholder 7">
            <a:extLst>
              <a:ext uri="{FF2B5EF4-FFF2-40B4-BE49-F238E27FC236}">
                <a16:creationId xmlns:a16="http://schemas.microsoft.com/office/drawing/2014/main" id="{CFB79692-E142-E1D7-AD17-30C5F13657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90FCF2-7B78-2A2A-F878-58335FEA390C}"/>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1" name="Straight Connector 10">
            <a:extLst>
              <a:ext uri="{FF2B5EF4-FFF2-40B4-BE49-F238E27FC236}">
                <a16:creationId xmlns:a16="http://schemas.microsoft.com/office/drawing/2014/main" id="{BC2D0356-1ECF-682B-F87A-811BDD28B2CB}"/>
              </a:ext>
            </a:extLst>
          </p:cNvPr>
          <p:cNvCxnSpPr>
            <a:cxnSpLocks/>
          </p:cNvCxnSpPr>
          <p:nvPr/>
        </p:nvCxnSpPr>
        <p:spPr>
          <a:xfrm>
            <a:off x="1052513"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906CA06-9701-E645-C0A5-594B227B288F}"/>
              </a:ext>
            </a:extLst>
          </p:cNvPr>
          <p:cNvCxnSpPr>
            <a:cxnSpLocks/>
          </p:cNvCxnSpPr>
          <p:nvPr/>
        </p:nvCxnSpPr>
        <p:spPr>
          <a:xfrm>
            <a:off x="6435725"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4225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214DA-C0D4-E152-7F42-F6352C961E82}"/>
              </a:ext>
            </a:extLst>
          </p:cNvPr>
          <p:cNvSpPr>
            <a:spLocks noGrp="1"/>
          </p:cNvSpPr>
          <p:nvPr>
            <p:ph type="title"/>
          </p:nvPr>
        </p:nvSpPr>
        <p:spPr>
          <a:xfrm>
            <a:off x="1524000" y="914400"/>
            <a:ext cx="9715500" cy="990600"/>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4EC2AA04-1E84-460C-F560-A228F930F0AF}"/>
              </a:ext>
            </a:extLst>
          </p:cNvPr>
          <p:cNvSpPr>
            <a:spLocks noGrp="1"/>
          </p:cNvSpPr>
          <p:nvPr>
            <p:ph type="dt" sz="half" idx="10"/>
          </p:nvPr>
        </p:nvSpPr>
        <p:spPr/>
        <p:txBody>
          <a:bodyPr/>
          <a:lstStyle/>
          <a:p>
            <a:fld id="{9D0D92BC-42A9-434B-8530-ADBF4485E407}" type="datetimeFigureOut">
              <a:rPr lang="en-US" smtClean="0"/>
              <a:t>6/21/2023</a:t>
            </a:fld>
            <a:endParaRPr lang="en-US"/>
          </a:p>
        </p:txBody>
      </p:sp>
      <p:sp>
        <p:nvSpPr>
          <p:cNvPr id="4" name="Footer Placeholder 3">
            <a:extLst>
              <a:ext uri="{FF2B5EF4-FFF2-40B4-BE49-F238E27FC236}">
                <a16:creationId xmlns:a16="http://schemas.microsoft.com/office/drawing/2014/main" id="{24AB260E-3910-7D1B-5074-24F5F0AB53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2020F1-A878-9B80-6B4F-7D71406BBF3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584573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7652D6-7AE9-3E3B-5C1B-2B4399B150D5}"/>
              </a:ext>
            </a:extLst>
          </p:cNvPr>
          <p:cNvSpPr>
            <a:spLocks noGrp="1"/>
          </p:cNvSpPr>
          <p:nvPr>
            <p:ph type="dt" sz="half" idx="10"/>
          </p:nvPr>
        </p:nvSpPr>
        <p:spPr/>
        <p:txBody>
          <a:bodyPr/>
          <a:lstStyle/>
          <a:p>
            <a:fld id="{9D0D92BC-42A9-434B-8530-ADBF4485E407}" type="datetimeFigureOut">
              <a:rPr lang="en-US" smtClean="0"/>
              <a:t>6/21/2023</a:t>
            </a:fld>
            <a:endParaRPr lang="en-US"/>
          </a:p>
        </p:txBody>
      </p:sp>
      <p:sp>
        <p:nvSpPr>
          <p:cNvPr id="3" name="Footer Placeholder 2">
            <a:extLst>
              <a:ext uri="{FF2B5EF4-FFF2-40B4-BE49-F238E27FC236}">
                <a16:creationId xmlns:a16="http://schemas.microsoft.com/office/drawing/2014/main" id="{A9A7127E-2A63-6F45-4C40-8358436307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56FB79-D9D1-5381-0019-E24F8B4DAAB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191796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23B5-7DA9-0E4F-DA39-4624DB8A252E}"/>
              </a:ext>
            </a:extLst>
          </p:cNvPr>
          <p:cNvSpPr>
            <a:spLocks noGrp="1"/>
          </p:cNvSpPr>
          <p:nvPr>
            <p:ph type="title"/>
          </p:nvPr>
        </p:nvSpPr>
        <p:spPr>
          <a:xfrm>
            <a:off x="1524000" y="1369065"/>
            <a:ext cx="3266536" cy="2312979"/>
          </a:xfrm>
        </p:spPr>
        <p:txBody>
          <a:bodyPr anchor="b">
            <a:noAutofit/>
          </a:bodyPr>
          <a:lstStyle>
            <a:lvl1pPr>
              <a:defRPr sz="2800"/>
            </a:lvl1pPr>
          </a:lstStyle>
          <a:p>
            <a:r>
              <a:rPr lang="en-US" dirty="0"/>
              <a:t>Click to edit Master title style</a:t>
            </a:r>
          </a:p>
        </p:txBody>
      </p:sp>
      <p:sp>
        <p:nvSpPr>
          <p:cNvPr id="3" name="Content Placeholder 2">
            <a:extLst>
              <a:ext uri="{FF2B5EF4-FFF2-40B4-BE49-F238E27FC236}">
                <a16:creationId xmlns:a16="http://schemas.microsoft.com/office/drawing/2014/main" id="{B94A5E77-518A-1FB9-B473-E19CADE04669}"/>
              </a:ext>
            </a:extLst>
          </p:cNvPr>
          <p:cNvSpPr>
            <a:spLocks noGrp="1"/>
          </p:cNvSpPr>
          <p:nvPr>
            <p:ph idx="1"/>
          </p:nvPr>
        </p:nvSpPr>
        <p:spPr>
          <a:xfrm>
            <a:off x="5624423" y="987425"/>
            <a:ext cx="5615077" cy="4873625"/>
          </a:xfrm>
        </p:spPr>
        <p:txBody>
          <a:bodyPr anchor="ct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365344F-7D06-2406-D113-D24587835D69}"/>
              </a:ext>
            </a:extLst>
          </p:cNvPr>
          <p:cNvSpPr>
            <a:spLocks noGrp="1"/>
          </p:cNvSpPr>
          <p:nvPr>
            <p:ph type="body" sz="half" idx="2"/>
          </p:nvPr>
        </p:nvSpPr>
        <p:spPr>
          <a:xfrm>
            <a:off x="1524000" y="3947801"/>
            <a:ext cx="3266536" cy="238283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22BE708-BAD0-A0A6-9332-9D2179E673FB}"/>
              </a:ext>
            </a:extLst>
          </p:cNvPr>
          <p:cNvSpPr>
            <a:spLocks noGrp="1"/>
          </p:cNvSpPr>
          <p:nvPr>
            <p:ph type="dt" sz="half" idx="10"/>
          </p:nvPr>
        </p:nvSpPr>
        <p:spPr/>
        <p:txBody>
          <a:bodyPr/>
          <a:lstStyle/>
          <a:p>
            <a:fld id="{9D0D92BC-42A9-434B-8530-ADBF4485E407}" type="datetimeFigureOut">
              <a:rPr lang="en-US" smtClean="0"/>
              <a:t>6/21/2023</a:t>
            </a:fld>
            <a:endParaRPr lang="en-US"/>
          </a:p>
        </p:txBody>
      </p:sp>
      <p:sp>
        <p:nvSpPr>
          <p:cNvPr id="6" name="Footer Placeholder 5">
            <a:extLst>
              <a:ext uri="{FF2B5EF4-FFF2-40B4-BE49-F238E27FC236}">
                <a16:creationId xmlns:a16="http://schemas.microsoft.com/office/drawing/2014/main" id="{F8A70050-9362-4EC4-6B73-3A38445B71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CDA991-8608-CAB4-33FA-03D380D2F060}"/>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2954222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7B837-332D-9100-E007-7DE279481410}"/>
              </a:ext>
            </a:extLst>
          </p:cNvPr>
          <p:cNvSpPr>
            <a:spLocks noGrp="1"/>
          </p:cNvSpPr>
          <p:nvPr>
            <p:ph type="title"/>
          </p:nvPr>
        </p:nvSpPr>
        <p:spPr>
          <a:xfrm>
            <a:off x="1523999" y="1385457"/>
            <a:ext cx="3312543" cy="2304288"/>
          </a:xfrm>
        </p:spPr>
        <p:txBody>
          <a:bodyPr anchor="b">
            <a:normAutofit/>
          </a:bodyPr>
          <a:lstStyle>
            <a:lvl1pPr>
              <a:defRPr sz="2800"/>
            </a:lvl1pPr>
          </a:lstStyle>
          <a:p>
            <a:r>
              <a:rPr lang="en-US" dirty="0"/>
              <a:t>Click to edit Master title style</a:t>
            </a:r>
          </a:p>
        </p:txBody>
      </p:sp>
      <p:sp>
        <p:nvSpPr>
          <p:cNvPr id="3" name="Picture Placeholder 2">
            <a:extLst>
              <a:ext uri="{FF2B5EF4-FFF2-40B4-BE49-F238E27FC236}">
                <a16:creationId xmlns:a16="http://schemas.microsoft.com/office/drawing/2014/main" id="{3E0DE983-0B0E-07CC-8C57-4EA529E27D19}"/>
              </a:ext>
            </a:extLst>
          </p:cNvPr>
          <p:cNvSpPr>
            <a:spLocks noGrp="1"/>
          </p:cNvSpPr>
          <p:nvPr>
            <p:ph type="pic" idx="1"/>
          </p:nvPr>
        </p:nvSpPr>
        <p:spPr>
          <a:xfrm>
            <a:off x="5624423" y="957263"/>
            <a:ext cx="5372189" cy="4962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CAB867-3FC6-5007-61B0-D9B7E5B0CED6}"/>
              </a:ext>
            </a:extLst>
          </p:cNvPr>
          <p:cNvSpPr>
            <a:spLocks noGrp="1"/>
          </p:cNvSpPr>
          <p:nvPr>
            <p:ph type="body" sz="half" idx="2"/>
          </p:nvPr>
        </p:nvSpPr>
        <p:spPr>
          <a:xfrm>
            <a:off x="1524000" y="3958315"/>
            <a:ext cx="3312542" cy="1961473"/>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6FC7E0F-BFE1-7134-163B-B777970B762A}"/>
              </a:ext>
            </a:extLst>
          </p:cNvPr>
          <p:cNvSpPr>
            <a:spLocks noGrp="1"/>
          </p:cNvSpPr>
          <p:nvPr>
            <p:ph type="dt" sz="half" idx="10"/>
          </p:nvPr>
        </p:nvSpPr>
        <p:spPr/>
        <p:txBody>
          <a:bodyPr/>
          <a:lstStyle/>
          <a:p>
            <a:fld id="{9D0D92BC-42A9-434B-8530-ADBF4485E407}" type="datetimeFigureOut">
              <a:rPr lang="en-US" smtClean="0"/>
              <a:t>6/21/2023</a:t>
            </a:fld>
            <a:endParaRPr lang="en-US"/>
          </a:p>
        </p:txBody>
      </p:sp>
      <p:sp>
        <p:nvSpPr>
          <p:cNvPr id="6" name="Footer Placeholder 5">
            <a:extLst>
              <a:ext uri="{FF2B5EF4-FFF2-40B4-BE49-F238E27FC236}">
                <a16:creationId xmlns:a16="http://schemas.microsoft.com/office/drawing/2014/main" id="{AD395D0B-4F98-F3BE-FB23-22D8C5D41F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FB2E3D-2188-B7A9-0ECE-978147358479}"/>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717030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5258B98-3BD5-0A20-B0E7-944EAEB2654A}"/>
              </a:ext>
            </a:extLst>
          </p:cNvPr>
          <p:cNvSpPr/>
          <p:nvPr/>
        </p:nvSpPr>
        <p:spPr>
          <a:xfrm>
            <a:off x="0" y="3510612"/>
            <a:ext cx="12192000" cy="334738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C0D404C1-E8A5-65FC-C068-21EA0397ED63}"/>
              </a:ext>
            </a:extLst>
          </p:cNvPr>
          <p:cNvSpPr>
            <a:spLocks noGrp="1"/>
          </p:cNvSpPr>
          <p:nvPr>
            <p:ph type="title"/>
          </p:nvPr>
        </p:nvSpPr>
        <p:spPr>
          <a:xfrm>
            <a:off x="952500" y="757238"/>
            <a:ext cx="10287000" cy="11477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6DCFD78-F171-BA47-AAF3-C6EB75F94C78}"/>
              </a:ext>
            </a:extLst>
          </p:cNvPr>
          <p:cNvSpPr>
            <a:spLocks noGrp="1"/>
          </p:cNvSpPr>
          <p:nvPr>
            <p:ph type="body" idx="1"/>
          </p:nvPr>
        </p:nvSpPr>
        <p:spPr>
          <a:xfrm>
            <a:off x="952500" y="2285997"/>
            <a:ext cx="10287000" cy="38909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5965A77-B1AB-D608-A6C5-F0F99B6913D8}"/>
              </a:ext>
            </a:extLst>
          </p:cNvPr>
          <p:cNvSpPr>
            <a:spLocks noGrp="1"/>
          </p:cNvSpPr>
          <p:nvPr>
            <p:ph type="dt" sz="half" idx="2"/>
          </p:nvPr>
        </p:nvSpPr>
        <p:spPr>
          <a:xfrm rot="5400000">
            <a:off x="10568087" y="4756249"/>
            <a:ext cx="2476307"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9D0D92BC-42A9-434B-8530-ADBF4485E407}" type="datetimeFigureOut">
              <a:rPr lang="en-US" smtClean="0"/>
              <a:pPr/>
              <a:t>6/21/2023</a:t>
            </a:fld>
            <a:endParaRPr lang="en-US" dirty="0"/>
          </a:p>
        </p:txBody>
      </p:sp>
      <p:sp>
        <p:nvSpPr>
          <p:cNvPr id="5" name="Footer Placeholder 4">
            <a:extLst>
              <a:ext uri="{FF2B5EF4-FFF2-40B4-BE49-F238E27FC236}">
                <a16:creationId xmlns:a16="http://schemas.microsoft.com/office/drawing/2014/main" id="{05DE34E5-5E9B-7786-05B5-B93241EE2F42}"/>
              </a:ext>
            </a:extLst>
          </p:cNvPr>
          <p:cNvSpPr>
            <a:spLocks noGrp="1"/>
          </p:cNvSpPr>
          <p:nvPr>
            <p:ph type="ftr" sz="quarter" idx="3"/>
          </p:nvPr>
        </p:nvSpPr>
        <p:spPr>
          <a:xfrm rot="5400000">
            <a:off x="10589519" y="1758059"/>
            <a:ext cx="2433442"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525CD4B-611E-32FA-419D-326099EEF340}"/>
              </a:ext>
            </a:extLst>
          </p:cNvPr>
          <p:cNvSpPr>
            <a:spLocks noGrp="1"/>
          </p:cNvSpPr>
          <p:nvPr>
            <p:ph type="sldNum" sz="quarter" idx="4"/>
          </p:nvPr>
        </p:nvSpPr>
        <p:spPr>
          <a:xfrm>
            <a:off x="11539542" y="3246437"/>
            <a:ext cx="533399" cy="365125"/>
          </a:xfrm>
          <a:prstGeom prst="rect">
            <a:avLst/>
          </a:prstGeom>
        </p:spPr>
        <p:txBody>
          <a:bodyPr vert="horz" lIns="91440" tIns="45720" rIns="91440" bIns="45720" rtlCol="0" anchor="ctr"/>
          <a:lstStyle>
            <a:lvl1pPr algn="ctr">
              <a:defRPr sz="1600" b="1" cap="all" baseline="0">
                <a:solidFill>
                  <a:schemeClr val="tx1"/>
                </a:solidFill>
                <a:latin typeface="+mj-lt"/>
              </a:defRPr>
            </a:lvl1pPr>
          </a:lstStyle>
          <a:p>
            <a:fld id="{A0289F9E-9962-4B7B-BA18-A15907CCC6BF}" type="slidenum">
              <a:rPr lang="en-US" smtClean="0"/>
              <a:pPr/>
              <a:t>‹#›</a:t>
            </a:fld>
            <a:endParaRPr lang="en-US" dirty="0"/>
          </a:p>
        </p:txBody>
      </p:sp>
    </p:spTree>
    <p:extLst>
      <p:ext uri="{BB962C8B-B14F-4D97-AF65-F5344CB8AC3E}">
        <p14:creationId xmlns:p14="http://schemas.microsoft.com/office/powerpoint/2010/main" val="2253037959"/>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03" r:id="rId6"/>
    <p:sldLayoutId id="2147483699" r:id="rId7"/>
    <p:sldLayoutId id="2147483700" r:id="rId8"/>
    <p:sldLayoutId id="2147483701" r:id="rId9"/>
    <p:sldLayoutId id="2147483702" r:id="rId10"/>
    <p:sldLayoutId id="2147483704"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56032"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21208"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39496"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3210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arduino.cc/reference/en/libraries/u8g2/"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Crystalsawers/arduino-space-invaders" TargetMode="External"/><Relationship Id="rId7" Type="http://schemas.openxmlformats.org/officeDocument/2006/relationships/hyperlink" Target="https://github.com/olikraus/u8g2/wiki/u8g2setupcpp#st7920-128x64" TargetMode="Externa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hyperlink" Target="https://github.com/rmorenojr/SpaceInvaders_U8g2/blob/master/SpaceInvaders_U8g2.ino" TargetMode="External"/><Relationship Id="rId5" Type="http://schemas.openxmlformats.org/officeDocument/2006/relationships/hyperlink" Target="https://www.arduino.cc/reference/en/libraries/u8g2/" TargetMode="External"/><Relationship Id="rId4" Type="http://schemas.openxmlformats.org/officeDocument/2006/relationships/hyperlink" Target="https://www.instructables.com/LCD-Invaders-a-Space-Invaders-Like-Game-on-16x2-LC/"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2">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atellite dish under a starry sky&#10;&#10;Description automatically generated with medium confidence">
            <a:extLst>
              <a:ext uri="{FF2B5EF4-FFF2-40B4-BE49-F238E27FC236}">
                <a16:creationId xmlns:a16="http://schemas.microsoft.com/office/drawing/2014/main" id="{402639D5-E747-ED64-97B1-07814FB17E51}"/>
              </a:ext>
            </a:extLst>
          </p:cNvPr>
          <p:cNvPicPr>
            <a:picLocks noChangeAspect="1"/>
          </p:cNvPicPr>
          <p:nvPr/>
        </p:nvPicPr>
        <p:blipFill rotWithShape="1">
          <a:blip r:embed="rId2">
            <a:alphaModFix/>
          </a:blip>
          <a:srcRect t="23"/>
          <a:stretch/>
        </p:blipFill>
        <p:spPr>
          <a:xfrm>
            <a:off x="20" y="1571"/>
            <a:ext cx="12191980" cy="6856429"/>
          </a:xfrm>
          <a:prstGeom prst="rect">
            <a:avLst/>
          </a:prstGeom>
        </p:spPr>
      </p:pic>
      <p:sp>
        <p:nvSpPr>
          <p:cNvPr id="35" name="Freeform: Shape 34">
            <a:extLst>
              <a:ext uri="{FF2B5EF4-FFF2-40B4-BE49-F238E27FC236}">
                <a16:creationId xmlns:a16="http://schemas.microsoft.com/office/drawing/2014/main" id="{3F0586C3-A19F-D214-ABDE-30AD5B666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17342" y="125034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A9D42F7-6042-AF73-9021-98588DC4EA3D}"/>
              </a:ext>
            </a:extLst>
          </p:cNvPr>
          <p:cNvSpPr>
            <a:spLocks noGrp="1"/>
          </p:cNvSpPr>
          <p:nvPr>
            <p:ph type="ctrTitle"/>
          </p:nvPr>
        </p:nvSpPr>
        <p:spPr>
          <a:xfrm>
            <a:off x="4328161" y="2211978"/>
            <a:ext cx="3535679" cy="1425728"/>
          </a:xfrm>
        </p:spPr>
        <p:txBody>
          <a:bodyPr anchor="b">
            <a:normAutofit/>
          </a:bodyPr>
          <a:lstStyle/>
          <a:p>
            <a:pPr algn="ctr"/>
            <a:r>
              <a:rPr lang="en-NZ"/>
              <a:t>Space Invaders project</a:t>
            </a:r>
          </a:p>
        </p:txBody>
      </p:sp>
      <p:sp>
        <p:nvSpPr>
          <p:cNvPr id="3" name="Subtitle 2">
            <a:extLst>
              <a:ext uri="{FF2B5EF4-FFF2-40B4-BE49-F238E27FC236}">
                <a16:creationId xmlns:a16="http://schemas.microsoft.com/office/drawing/2014/main" id="{E77D3BC8-27A3-FFDC-FD02-B8C093A2397A}"/>
              </a:ext>
            </a:extLst>
          </p:cNvPr>
          <p:cNvSpPr>
            <a:spLocks noGrp="1"/>
          </p:cNvSpPr>
          <p:nvPr>
            <p:ph type="subTitle" idx="1"/>
          </p:nvPr>
        </p:nvSpPr>
        <p:spPr>
          <a:xfrm>
            <a:off x="4572000" y="4249360"/>
            <a:ext cx="3048000" cy="877585"/>
          </a:xfrm>
        </p:spPr>
        <p:txBody>
          <a:bodyPr>
            <a:normAutofit/>
          </a:bodyPr>
          <a:lstStyle/>
          <a:p>
            <a:pPr algn="ctr"/>
            <a:r>
              <a:rPr lang="en-NZ"/>
              <a:t>By Crystal Sawers</a:t>
            </a:r>
          </a:p>
        </p:txBody>
      </p:sp>
      <p:cxnSp>
        <p:nvCxnSpPr>
          <p:cNvPr id="37" name="Straight Connector 36">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3" y="395468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1272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1"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6" y="2288754"/>
            <a:ext cx="3629891" cy="2283013"/>
          </a:xfrm>
        </p:spPr>
        <p:txBody>
          <a:bodyPr vert="horz" lIns="91440" tIns="45720" rIns="91440" bIns="45720" rtlCol="0" anchor="ctr">
            <a:normAutofit/>
          </a:bodyPr>
          <a:lstStyle/>
          <a:p>
            <a:pPr algn="ctr"/>
            <a:r>
              <a:rPr lang="en-US" b="1" kern="1200" cap="all" spc="600" baseline="0">
                <a:solidFill>
                  <a:schemeClr val="tx1"/>
                </a:solidFill>
                <a:latin typeface="+mj-lt"/>
                <a:ea typeface="+mj-ea"/>
                <a:cs typeface="+mj-cs"/>
              </a:rPr>
              <a:t>Hardware</a:t>
            </a:r>
            <a:r>
              <a:rPr lang="en-US" b="1" kern="1200" cap="all" spc="600" baseline="0" dirty="0">
                <a:solidFill>
                  <a:schemeClr val="tx1"/>
                </a:solidFill>
                <a:latin typeface="+mj-lt"/>
                <a:ea typeface="+mj-ea"/>
                <a:cs typeface="+mj-cs"/>
              </a:rPr>
              <a:t> </a:t>
            </a:r>
            <a:endParaRPr lang="en-US" b="1" kern="1200" cap="all" spc="600" baseline="0">
              <a:solidFill>
                <a:schemeClr val="tx1"/>
              </a:solidFill>
              <a:latin typeface="+mj-lt"/>
              <a:ea typeface="+mj-ea"/>
              <a:cs typeface="+mj-cs"/>
            </a:endParaRPr>
          </a:p>
        </p:txBody>
      </p:sp>
      <p:sp>
        <p:nvSpPr>
          <p:cNvPr id="4" name="TextBox 3">
            <a:extLst>
              <a:ext uri="{FF2B5EF4-FFF2-40B4-BE49-F238E27FC236}">
                <a16:creationId xmlns:a16="http://schemas.microsoft.com/office/drawing/2014/main" id="{F23724DC-76B4-8C8C-306A-A2DE0D74A697}"/>
              </a:ext>
            </a:extLst>
          </p:cNvPr>
          <p:cNvSpPr txBox="1"/>
          <p:nvPr/>
        </p:nvSpPr>
        <p:spPr>
          <a:xfrm>
            <a:off x="7029447" y="762000"/>
            <a:ext cx="4219149" cy="5334000"/>
          </a:xfrm>
          <a:prstGeom prst="rect">
            <a:avLst/>
          </a:prstGeom>
        </p:spPr>
        <p:txBody>
          <a:bodyPr vert="horz" lIns="91440" tIns="45720" rIns="91440" bIns="45720" rtlCol="0" anchor="ctr">
            <a:normAutofit/>
          </a:bodyPr>
          <a:lstStyle/>
          <a:p>
            <a:pPr>
              <a:lnSpc>
                <a:spcPct val="120000"/>
              </a:lnSpc>
              <a:spcAft>
                <a:spcPts val="600"/>
              </a:spcAft>
            </a:pPr>
            <a:r>
              <a:rPr lang="en-US" dirty="0"/>
              <a:t>- Arduino Uno board</a:t>
            </a:r>
          </a:p>
          <a:p>
            <a:pPr>
              <a:lnSpc>
                <a:spcPct val="120000"/>
              </a:lnSpc>
              <a:spcAft>
                <a:spcPts val="600"/>
              </a:spcAft>
            </a:pPr>
            <a:r>
              <a:rPr lang="en-US" dirty="0"/>
              <a:t>- LCD 128x64 screen (specifically the - ST7920 chipset/controller) : used the </a:t>
            </a:r>
            <a:r>
              <a:rPr lang="en-US" b="1"/>
              <a:t>u8g2 library, soldered 20 header pins </a:t>
            </a:r>
            <a:r>
              <a:rPr lang="en-NZ" b="0" i="0" u="sng" dirty="0">
                <a:solidFill>
                  <a:srgbClr val="E6EDF3"/>
                </a:solidFill>
                <a:effectLst/>
                <a:latin typeface="-apple-system"/>
                <a:hlinkClick r:id="rId3"/>
              </a:rPr>
              <a:t>https://www.arduino.cc/reference/en/libraries/u8g2/</a:t>
            </a:r>
            <a:endParaRPr lang="en-US" dirty="0"/>
          </a:p>
          <a:p>
            <a:pPr>
              <a:lnSpc>
                <a:spcPct val="120000"/>
              </a:lnSpc>
              <a:spcAft>
                <a:spcPts val="600"/>
              </a:spcAft>
            </a:pPr>
            <a:r>
              <a:rPr lang="en-US" dirty="0"/>
              <a:t>- Piezo Buzzer, for sound effects</a:t>
            </a:r>
          </a:p>
          <a:p>
            <a:pPr>
              <a:lnSpc>
                <a:spcPct val="120000"/>
              </a:lnSpc>
              <a:spcAft>
                <a:spcPts val="600"/>
              </a:spcAft>
            </a:pPr>
            <a:r>
              <a:rPr lang="en-US" dirty="0"/>
              <a:t>- Breadboard</a:t>
            </a:r>
          </a:p>
          <a:p>
            <a:pPr>
              <a:lnSpc>
                <a:spcPct val="120000"/>
              </a:lnSpc>
              <a:spcAft>
                <a:spcPts val="600"/>
              </a:spcAft>
            </a:pPr>
            <a:r>
              <a:rPr lang="en-US" dirty="0"/>
              <a:t>- Jumper Wires</a:t>
            </a:r>
          </a:p>
          <a:p>
            <a:pPr>
              <a:lnSpc>
                <a:spcPct val="120000"/>
              </a:lnSpc>
              <a:spcAft>
                <a:spcPts val="600"/>
              </a:spcAft>
            </a:pPr>
            <a:r>
              <a:rPr lang="en-US" dirty="0"/>
              <a:t>- Joystick (specifically wired for only moving horizontally)</a:t>
            </a:r>
          </a:p>
          <a:p>
            <a:pPr>
              <a:lnSpc>
                <a:spcPct val="120000"/>
              </a:lnSpc>
              <a:spcAft>
                <a:spcPts val="600"/>
              </a:spcAft>
            </a:pPr>
            <a:r>
              <a:rPr lang="en-US" dirty="0"/>
              <a:t>- Push button for firing a missile</a:t>
            </a:r>
          </a:p>
        </p:txBody>
      </p:sp>
    </p:spTree>
    <p:extLst>
      <p:ext uri="{BB962C8B-B14F-4D97-AF65-F5344CB8AC3E}">
        <p14:creationId xmlns:p14="http://schemas.microsoft.com/office/powerpoint/2010/main" val="563125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DAD064D-86F0-42ED-B520-996898579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7029450" y="339647"/>
            <a:ext cx="4229100" cy="476548"/>
          </a:xfrm>
        </p:spPr>
        <p:txBody>
          <a:bodyPr vert="horz" lIns="91440" tIns="45720" rIns="91440" bIns="45720" rtlCol="0" anchor="b">
            <a:normAutofit fontScale="90000"/>
          </a:bodyPr>
          <a:lstStyle/>
          <a:p>
            <a:r>
              <a:rPr lang="en-US" b="1" kern="1200" cap="all" spc="600" baseline="0" dirty="0">
                <a:solidFill>
                  <a:schemeClr val="tx1"/>
                </a:solidFill>
                <a:latin typeface="+mj-lt"/>
                <a:ea typeface="+mj-ea"/>
                <a:cs typeface="+mj-cs"/>
              </a:rPr>
              <a:t>Project design</a:t>
            </a:r>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11" r="31789"/>
          <a:stretch/>
        </p:blipFill>
        <p:spPr>
          <a:xfrm>
            <a:off x="-1" y="10"/>
            <a:ext cx="6086050" cy="6857990"/>
          </a:xfrm>
          <a:prstGeom prst="rect">
            <a:avLst/>
          </a:prstGeom>
        </p:spPr>
      </p:pic>
      <p:sp>
        <p:nvSpPr>
          <p:cNvPr id="24" name="Rectangle 23">
            <a:extLst>
              <a:ext uri="{FF2B5EF4-FFF2-40B4-BE49-F238E27FC236}">
                <a16:creationId xmlns:a16="http://schemas.microsoft.com/office/drawing/2014/main" id="{AE56140E-8EE1-BE31-745D-450AF05FB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74117"/>
            <a:ext cx="6095999" cy="3689633"/>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23724DC-76B4-8C8C-306A-A2DE0D74A697}"/>
              </a:ext>
            </a:extLst>
          </p:cNvPr>
          <p:cNvSpPr txBox="1"/>
          <p:nvPr/>
        </p:nvSpPr>
        <p:spPr>
          <a:xfrm>
            <a:off x="343902" y="4259954"/>
            <a:ext cx="4219149" cy="651065"/>
          </a:xfrm>
          <a:prstGeom prst="rect">
            <a:avLst/>
          </a:prstGeom>
        </p:spPr>
        <p:txBody>
          <a:bodyPr vert="horz" lIns="91440" tIns="45720" rIns="91440" bIns="45720" rtlCol="0">
            <a:normAutofit/>
          </a:bodyPr>
          <a:lstStyle/>
          <a:p>
            <a:pPr>
              <a:lnSpc>
                <a:spcPct val="120000"/>
              </a:lnSpc>
              <a:spcAft>
                <a:spcPts val="600"/>
              </a:spcAft>
            </a:pPr>
            <a:r>
              <a:rPr lang="en-US" dirty="0">
                <a:solidFill>
                  <a:schemeClr val="bg1"/>
                </a:solidFill>
              </a:rPr>
              <a:t>Circuit diagram from fritzing </a:t>
            </a:r>
          </a:p>
        </p:txBody>
      </p:sp>
      <p:sp>
        <p:nvSpPr>
          <p:cNvPr id="26" name="TextBox 25">
            <a:extLst>
              <a:ext uri="{FF2B5EF4-FFF2-40B4-BE49-F238E27FC236}">
                <a16:creationId xmlns:a16="http://schemas.microsoft.com/office/drawing/2014/main" id="{73F74279-E694-CEB1-ED9A-ADBEBAEB7B76}"/>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000" y="3245771"/>
            <a:ext cx="60960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dirty="0">
              <a:solidFill>
                <a:srgbClr val="000000"/>
              </a:solidFill>
              <a:effectLst/>
              <a:latin typeface="Calibri" panose="020F0502020204030204" pitchFamily="34" charset="0"/>
            </a:endParaRPr>
          </a:p>
        </p:txBody>
      </p:sp>
      <p:pic>
        <p:nvPicPr>
          <p:cNvPr id="7" name="Picture 6" descr="A picture containing text, electronics, screenshot&#10;&#10;Description automatically generated">
            <a:extLst>
              <a:ext uri="{FF2B5EF4-FFF2-40B4-BE49-F238E27FC236}">
                <a16:creationId xmlns:a16="http://schemas.microsoft.com/office/drawing/2014/main" id="{7BB5BE76-51A8-9465-C8B9-A88CF84E18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3902" y="234176"/>
            <a:ext cx="5519691" cy="3689633"/>
          </a:xfrm>
          <a:prstGeom prst="rect">
            <a:avLst/>
          </a:prstGeom>
        </p:spPr>
      </p:pic>
      <p:pic>
        <p:nvPicPr>
          <p:cNvPr id="10" name="Picture 9" descr="A picture containing electronics, electronic engineering, circuit component, electronic component&#10;&#10;Description automatically generated">
            <a:extLst>
              <a:ext uri="{FF2B5EF4-FFF2-40B4-BE49-F238E27FC236}">
                <a16:creationId xmlns:a16="http://schemas.microsoft.com/office/drawing/2014/main" id="{116D0D2A-7184-001D-8B99-F86872D98E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7320" y="968239"/>
            <a:ext cx="4641230" cy="4303920"/>
          </a:xfrm>
          <a:prstGeom prst="rect">
            <a:avLst/>
          </a:prstGeom>
        </p:spPr>
      </p:pic>
      <p:sp>
        <p:nvSpPr>
          <p:cNvPr id="12" name="TextBox 11">
            <a:extLst>
              <a:ext uri="{FF2B5EF4-FFF2-40B4-BE49-F238E27FC236}">
                <a16:creationId xmlns:a16="http://schemas.microsoft.com/office/drawing/2014/main" id="{F34005DF-6D15-07BC-499D-38A8C78458B3}"/>
              </a:ext>
            </a:extLst>
          </p:cNvPr>
          <p:cNvSpPr txBox="1"/>
          <p:nvPr/>
        </p:nvSpPr>
        <p:spPr>
          <a:xfrm>
            <a:off x="6617320" y="5620215"/>
            <a:ext cx="2143279" cy="369332"/>
          </a:xfrm>
          <a:prstGeom prst="rect">
            <a:avLst/>
          </a:prstGeom>
          <a:noFill/>
        </p:spPr>
        <p:txBody>
          <a:bodyPr wrap="none" rtlCol="0">
            <a:spAutoFit/>
          </a:bodyPr>
          <a:lstStyle/>
          <a:p>
            <a:r>
              <a:rPr lang="en-NZ" dirty="0"/>
              <a:t>Hardware prototype</a:t>
            </a:r>
          </a:p>
        </p:txBody>
      </p:sp>
    </p:spTree>
    <p:extLst>
      <p:ext uri="{BB962C8B-B14F-4D97-AF65-F5344CB8AC3E}">
        <p14:creationId xmlns:p14="http://schemas.microsoft.com/office/powerpoint/2010/main" val="3640879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1"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6" y="2288754"/>
            <a:ext cx="3629891" cy="2283013"/>
          </a:xfrm>
        </p:spPr>
        <p:txBody>
          <a:bodyPr vert="horz" lIns="91440" tIns="45720" rIns="91440" bIns="45720" rtlCol="0" anchor="ctr">
            <a:normAutofit/>
          </a:bodyPr>
          <a:lstStyle/>
          <a:p>
            <a:pPr algn="ctr"/>
            <a:r>
              <a:rPr lang="en-US" b="1" kern="1200" cap="all" spc="600" baseline="0" dirty="0">
                <a:solidFill>
                  <a:schemeClr val="tx1"/>
                </a:solidFill>
                <a:latin typeface="+mj-lt"/>
                <a:ea typeface="+mj-ea"/>
                <a:cs typeface="+mj-cs"/>
              </a:rPr>
              <a:t>Project scope</a:t>
            </a:r>
          </a:p>
        </p:txBody>
      </p:sp>
      <p:sp>
        <p:nvSpPr>
          <p:cNvPr id="4" name="TextBox 3">
            <a:extLst>
              <a:ext uri="{FF2B5EF4-FFF2-40B4-BE49-F238E27FC236}">
                <a16:creationId xmlns:a16="http://schemas.microsoft.com/office/drawing/2014/main" id="{F23724DC-76B4-8C8C-306A-A2DE0D74A697}"/>
              </a:ext>
            </a:extLst>
          </p:cNvPr>
          <p:cNvSpPr txBox="1"/>
          <p:nvPr/>
        </p:nvSpPr>
        <p:spPr>
          <a:xfrm>
            <a:off x="7029447" y="762000"/>
            <a:ext cx="4219149" cy="5334000"/>
          </a:xfrm>
          <a:prstGeom prst="rect">
            <a:avLst/>
          </a:prstGeom>
        </p:spPr>
        <p:txBody>
          <a:bodyPr vert="horz" lIns="91440" tIns="45720" rIns="91440" bIns="45720" rtlCol="0" anchor="ctr">
            <a:normAutofit/>
          </a:bodyPr>
          <a:lstStyle/>
          <a:p>
            <a:pPr>
              <a:lnSpc>
                <a:spcPct val="120000"/>
              </a:lnSpc>
              <a:spcAft>
                <a:spcPts val="600"/>
              </a:spcAft>
            </a:pPr>
            <a:r>
              <a:rPr lang="en-US" dirty="0"/>
              <a:t>I wanted to create some kind of game in an Arduino form with some type of LCD screen. The goal was to make it as entertaining and engaging as possible with adding some sound, a joystick to move the spaceship, and buttons to fire the missile to hit the alien. The aim of the game is to shoot as many aliens as possible before any of them get to the bottom. There is an unlimited amount of missiles, and at the end of the game it shows whether you win or you lose. </a:t>
            </a:r>
          </a:p>
        </p:txBody>
      </p:sp>
    </p:spTree>
    <p:extLst>
      <p:ext uri="{BB962C8B-B14F-4D97-AF65-F5344CB8AC3E}">
        <p14:creationId xmlns:p14="http://schemas.microsoft.com/office/powerpoint/2010/main" val="3505369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0"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4" y="119569"/>
            <a:ext cx="3629891" cy="1033272"/>
          </a:xfrm>
        </p:spPr>
        <p:txBody>
          <a:bodyPr vert="horz" lIns="91440" tIns="45720" rIns="91440" bIns="45720" rtlCol="0" anchor="ctr">
            <a:normAutofit/>
          </a:bodyPr>
          <a:lstStyle/>
          <a:p>
            <a:pPr algn="ctr"/>
            <a:r>
              <a:rPr lang="en-US" b="1" kern="1200" cap="all" spc="600" baseline="0" dirty="0">
                <a:solidFill>
                  <a:schemeClr val="bg1"/>
                </a:solidFill>
                <a:latin typeface="+mj-lt"/>
                <a:ea typeface="+mj-ea"/>
                <a:cs typeface="+mj-cs"/>
              </a:rPr>
              <a:t>insights </a:t>
            </a:r>
          </a:p>
        </p:txBody>
      </p:sp>
      <p:sp>
        <p:nvSpPr>
          <p:cNvPr id="4" name="TextBox 3">
            <a:extLst>
              <a:ext uri="{FF2B5EF4-FFF2-40B4-BE49-F238E27FC236}">
                <a16:creationId xmlns:a16="http://schemas.microsoft.com/office/drawing/2014/main" id="{F23724DC-76B4-8C8C-306A-A2DE0D74A697}"/>
              </a:ext>
            </a:extLst>
          </p:cNvPr>
          <p:cNvSpPr txBox="1"/>
          <p:nvPr/>
        </p:nvSpPr>
        <p:spPr>
          <a:xfrm>
            <a:off x="7029447" y="762000"/>
            <a:ext cx="4293210" cy="5605346"/>
          </a:xfrm>
          <a:prstGeom prst="rect">
            <a:avLst/>
          </a:prstGeom>
        </p:spPr>
        <p:txBody>
          <a:bodyPr vert="horz" lIns="91440" tIns="45720" rIns="91440" bIns="45720" rtlCol="0" anchor="ctr">
            <a:normAutofit/>
          </a:bodyPr>
          <a:lstStyle/>
          <a:p>
            <a:pPr marL="285750" indent="-285750">
              <a:lnSpc>
                <a:spcPct val="120000"/>
              </a:lnSpc>
              <a:spcAft>
                <a:spcPts val="600"/>
              </a:spcAft>
              <a:buFontTx/>
              <a:buChar char="-"/>
            </a:pPr>
            <a:r>
              <a:rPr lang="en-US" dirty="0"/>
              <a:t>There was a lot more programming involved, so I kept the wiring as simple as possible in terms of functionality.</a:t>
            </a:r>
          </a:p>
          <a:p>
            <a:pPr marL="285750" indent="-285750">
              <a:lnSpc>
                <a:spcPct val="120000"/>
              </a:lnSpc>
              <a:spcAft>
                <a:spcPts val="600"/>
              </a:spcAft>
              <a:buFontTx/>
              <a:buChar char="-"/>
            </a:pPr>
            <a:r>
              <a:rPr lang="en-US" dirty="0"/>
              <a:t>Created the aliens and the mothership using a byte array with 8 rows of pixels of binary, where 1 is the pixel turned on.</a:t>
            </a:r>
          </a:p>
          <a:p>
            <a:pPr marL="285750" indent="-285750">
              <a:lnSpc>
                <a:spcPct val="120000"/>
              </a:lnSpc>
              <a:spcAft>
                <a:spcPts val="600"/>
              </a:spcAft>
              <a:buFontTx/>
              <a:buChar char="-"/>
            </a:pPr>
            <a:r>
              <a:rPr lang="en-US" dirty="0"/>
              <a:t>Had a 2d array for the status of each alien</a:t>
            </a:r>
          </a:p>
          <a:p>
            <a:pPr marL="285750" indent="-285750">
              <a:lnSpc>
                <a:spcPct val="120000"/>
              </a:lnSpc>
              <a:spcAft>
                <a:spcPts val="600"/>
              </a:spcAft>
              <a:buFontTx/>
              <a:buChar char="-"/>
            </a:pPr>
            <a:r>
              <a:rPr lang="en-US" dirty="0"/>
              <a:t>Game over functionality in lcd display for displaying you win or you lose depending on whether all aliens are dead or the aliens touch the mothership (couldn’t completely get the losing part working properly)</a:t>
            </a:r>
          </a:p>
          <a:p>
            <a:pPr marL="285750" indent="-285750">
              <a:lnSpc>
                <a:spcPct val="120000"/>
              </a:lnSpc>
              <a:spcAft>
                <a:spcPts val="600"/>
              </a:spcAft>
              <a:buFontTx/>
              <a:buChar char="-"/>
            </a:pPr>
            <a:endParaRPr lang="en-US" dirty="0"/>
          </a:p>
          <a:p>
            <a:pPr>
              <a:lnSpc>
                <a:spcPct val="120000"/>
              </a:lnSpc>
              <a:spcAft>
                <a:spcPts val="600"/>
              </a:spcAft>
            </a:pPr>
            <a:endParaRPr lang="en-US" dirty="0"/>
          </a:p>
        </p:txBody>
      </p:sp>
      <p:pic>
        <p:nvPicPr>
          <p:cNvPr id="7" name="Picture 6">
            <a:extLst>
              <a:ext uri="{FF2B5EF4-FFF2-40B4-BE49-F238E27FC236}">
                <a16:creationId xmlns:a16="http://schemas.microsoft.com/office/drawing/2014/main" id="{951859AC-F232-D330-4C19-7F92D8A5E5F7}"/>
              </a:ext>
            </a:extLst>
          </p:cNvPr>
          <p:cNvPicPr>
            <a:picLocks noChangeAspect="1"/>
          </p:cNvPicPr>
          <p:nvPr/>
        </p:nvPicPr>
        <p:blipFill>
          <a:blip r:embed="rId3"/>
          <a:stretch>
            <a:fillRect/>
          </a:stretch>
        </p:blipFill>
        <p:spPr>
          <a:xfrm>
            <a:off x="380627" y="1152841"/>
            <a:ext cx="5334744" cy="5344271"/>
          </a:xfrm>
          <a:prstGeom prst="rect">
            <a:avLst/>
          </a:prstGeom>
        </p:spPr>
      </p:pic>
    </p:spTree>
    <p:extLst>
      <p:ext uri="{BB962C8B-B14F-4D97-AF65-F5344CB8AC3E}">
        <p14:creationId xmlns:p14="http://schemas.microsoft.com/office/powerpoint/2010/main" val="252385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0"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4" y="119569"/>
            <a:ext cx="3629891" cy="1033272"/>
          </a:xfrm>
        </p:spPr>
        <p:txBody>
          <a:bodyPr vert="horz" lIns="91440" tIns="45720" rIns="91440" bIns="45720" rtlCol="0" anchor="ctr">
            <a:normAutofit/>
          </a:bodyPr>
          <a:lstStyle/>
          <a:p>
            <a:pPr algn="ctr"/>
            <a:r>
              <a:rPr lang="en-US" b="1" kern="1200" cap="all" spc="600" baseline="0" dirty="0">
                <a:solidFill>
                  <a:schemeClr val="bg1"/>
                </a:solidFill>
                <a:latin typeface="+mj-lt"/>
                <a:ea typeface="+mj-ea"/>
                <a:cs typeface="+mj-cs"/>
              </a:rPr>
              <a:t>Insights</a:t>
            </a:r>
            <a:r>
              <a:rPr lang="en-US" b="1" kern="1200" cap="all" spc="600" dirty="0">
                <a:solidFill>
                  <a:schemeClr val="bg1"/>
                </a:solidFill>
                <a:latin typeface="+mj-lt"/>
                <a:ea typeface="+mj-ea"/>
                <a:cs typeface="+mj-cs"/>
              </a:rPr>
              <a:t> pt. 2</a:t>
            </a:r>
            <a:r>
              <a:rPr lang="en-US" b="1" kern="1200" cap="all" spc="600" baseline="0" dirty="0">
                <a:solidFill>
                  <a:schemeClr val="bg1"/>
                </a:solidFill>
                <a:latin typeface="+mj-lt"/>
                <a:ea typeface="+mj-ea"/>
                <a:cs typeface="+mj-cs"/>
              </a:rPr>
              <a:t> </a:t>
            </a:r>
          </a:p>
        </p:txBody>
      </p:sp>
      <p:sp>
        <p:nvSpPr>
          <p:cNvPr id="4" name="TextBox 3">
            <a:extLst>
              <a:ext uri="{FF2B5EF4-FFF2-40B4-BE49-F238E27FC236}">
                <a16:creationId xmlns:a16="http://schemas.microsoft.com/office/drawing/2014/main" id="{F23724DC-76B4-8C8C-306A-A2DE0D74A697}"/>
              </a:ext>
            </a:extLst>
          </p:cNvPr>
          <p:cNvSpPr txBox="1"/>
          <p:nvPr/>
        </p:nvSpPr>
        <p:spPr>
          <a:xfrm>
            <a:off x="7029447" y="762000"/>
            <a:ext cx="4219149" cy="5334000"/>
          </a:xfrm>
          <a:prstGeom prst="rect">
            <a:avLst/>
          </a:prstGeom>
        </p:spPr>
        <p:txBody>
          <a:bodyPr vert="horz" lIns="91440" tIns="45720" rIns="91440" bIns="45720" rtlCol="0" anchor="ctr">
            <a:normAutofit/>
          </a:bodyPr>
          <a:lstStyle/>
          <a:p>
            <a:pPr marL="285750" indent="-285750">
              <a:lnSpc>
                <a:spcPct val="120000"/>
              </a:lnSpc>
              <a:spcAft>
                <a:spcPts val="600"/>
              </a:spcAft>
              <a:buFontTx/>
              <a:buChar char="-"/>
            </a:pPr>
            <a:r>
              <a:rPr lang="en-US" dirty="0"/>
              <a:t>Used a button state for each state of a missile , including when the missile collides with the alien</a:t>
            </a:r>
          </a:p>
          <a:p>
            <a:pPr marL="285750" indent="-285750">
              <a:lnSpc>
                <a:spcPct val="120000"/>
              </a:lnSpc>
              <a:spcAft>
                <a:spcPts val="600"/>
              </a:spcAft>
              <a:buFontTx/>
              <a:buChar char="-"/>
            </a:pPr>
            <a:r>
              <a:rPr lang="en-US" dirty="0"/>
              <a:t>Had the most of issues with collision detection, (</a:t>
            </a:r>
            <a:r>
              <a:rPr lang="en-US" dirty="0" err="1"/>
              <a:t>ie</a:t>
            </a:r>
            <a:r>
              <a:rPr lang="en-US" dirty="0"/>
              <a:t>. The wrong aliens dying when a missile hits), the you win/you lose (more like where to put it in my code), and everything flickering on the screen</a:t>
            </a:r>
          </a:p>
          <a:p>
            <a:pPr marL="285750" indent="-285750">
              <a:lnSpc>
                <a:spcPct val="120000"/>
              </a:lnSpc>
              <a:spcAft>
                <a:spcPts val="600"/>
              </a:spcAft>
              <a:buFontTx/>
              <a:buChar char="-"/>
            </a:pPr>
            <a:r>
              <a:rPr lang="en-US" dirty="0"/>
              <a:t>When the game is over, it resets within 5 seconds automatically</a:t>
            </a:r>
          </a:p>
          <a:p>
            <a:pPr marL="285750" indent="-285750">
              <a:lnSpc>
                <a:spcPct val="120000"/>
              </a:lnSpc>
              <a:spcAft>
                <a:spcPts val="600"/>
              </a:spcAft>
              <a:buFontTx/>
              <a:buChar char="-"/>
            </a:pPr>
            <a:endParaRPr lang="en-US" dirty="0"/>
          </a:p>
          <a:p>
            <a:pPr marL="285750" indent="-285750">
              <a:lnSpc>
                <a:spcPct val="120000"/>
              </a:lnSpc>
              <a:spcAft>
                <a:spcPts val="600"/>
              </a:spcAft>
              <a:buFontTx/>
              <a:buChar char="-"/>
            </a:pPr>
            <a:endParaRPr lang="en-US" dirty="0"/>
          </a:p>
          <a:p>
            <a:pPr>
              <a:lnSpc>
                <a:spcPct val="120000"/>
              </a:lnSpc>
              <a:spcAft>
                <a:spcPts val="600"/>
              </a:spcAft>
            </a:pPr>
            <a:endParaRPr lang="en-US" dirty="0"/>
          </a:p>
        </p:txBody>
      </p:sp>
      <p:pic>
        <p:nvPicPr>
          <p:cNvPr id="6" name="Picture 5">
            <a:extLst>
              <a:ext uri="{FF2B5EF4-FFF2-40B4-BE49-F238E27FC236}">
                <a16:creationId xmlns:a16="http://schemas.microsoft.com/office/drawing/2014/main" id="{56D424E1-ECFE-115C-8731-F5AEF742CD5C}"/>
              </a:ext>
            </a:extLst>
          </p:cNvPr>
          <p:cNvPicPr>
            <a:picLocks noChangeAspect="1"/>
          </p:cNvPicPr>
          <p:nvPr/>
        </p:nvPicPr>
        <p:blipFill>
          <a:blip r:embed="rId3"/>
          <a:stretch>
            <a:fillRect/>
          </a:stretch>
        </p:blipFill>
        <p:spPr>
          <a:xfrm>
            <a:off x="447126" y="996223"/>
            <a:ext cx="2867425" cy="1562318"/>
          </a:xfrm>
          <a:prstGeom prst="rect">
            <a:avLst/>
          </a:prstGeom>
        </p:spPr>
      </p:pic>
      <p:pic>
        <p:nvPicPr>
          <p:cNvPr id="9" name="Picture 8">
            <a:extLst>
              <a:ext uri="{FF2B5EF4-FFF2-40B4-BE49-F238E27FC236}">
                <a16:creationId xmlns:a16="http://schemas.microsoft.com/office/drawing/2014/main" id="{B86EB48E-1DF3-31A4-8816-808ED5CE95D7}"/>
              </a:ext>
            </a:extLst>
          </p:cNvPr>
          <p:cNvPicPr>
            <a:picLocks noChangeAspect="1"/>
          </p:cNvPicPr>
          <p:nvPr/>
        </p:nvPicPr>
        <p:blipFill>
          <a:blip r:embed="rId4"/>
          <a:stretch>
            <a:fillRect/>
          </a:stretch>
        </p:blipFill>
        <p:spPr>
          <a:xfrm>
            <a:off x="279252" y="2788535"/>
            <a:ext cx="4357316" cy="3833175"/>
          </a:xfrm>
          <a:prstGeom prst="rect">
            <a:avLst/>
          </a:prstGeom>
        </p:spPr>
      </p:pic>
    </p:spTree>
    <p:extLst>
      <p:ext uri="{BB962C8B-B14F-4D97-AF65-F5344CB8AC3E}">
        <p14:creationId xmlns:p14="http://schemas.microsoft.com/office/powerpoint/2010/main" val="57303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0"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4" y="2743897"/>
            <a:ext cx="3629891" cy="1033272"/>
          </a:xfrm>
        </p:spPr>
        <p:txBody>
          <a:bodyPr vert="horz" lIns="91440" tIns="45720" rIns="91440" bIns="45720" rtlCol="0" anchor="ctr">
            <a:normAutofit fontScale="90000"/>
          </a:bodyPr>
          <a:lstStyle/>
          <a:p>
            <a:pPr algn="ctr"/>
            <a:r>
              <a:rPr lang="en-US" b="1" kern="1200" cap="all" spc="600" baseline="0" dirty="0">
                <a:latin typeface="+mj-lt"/>
                <a:ea typeface="+mj-ea"/>
                <a:cs typeface="+mj-cs"/>
              </a:rPr>
              <a:t>Potential improvements</a:t>
            </a:r>
          </a:p>
        </p:txBody>
      </p:sp>
      <p:sp>
        <p:nvSpPr>
          <p:cNvPr id="4" name="TextBox 3">
            <a:extLst>
              <a:ext uri="{FF2B5EF4-FFF2-40B4-BE49-F238E27FC236}">
                <a16:creationId xmlns:a16="http://schemas.microsoft.com/office/drawing/2014/main" id="{F23724DC-76B4-8C8C-306A-A2DE0D74A697}"/>
              </a:ext>
            </a:extLst>
          </p:cNvPr>
          <p:cNvSpPr txBox="1"/>
          <p:nvPr/>
        </p:nvSpPr>
        <p:spPr>
          <a:xfrm>
            <a:off x="7029447" y="762000"/>
            <a:ext cx="4219149" cy="5334000"/>
          </a:xfrm>
          <a:prstGeom prst="rect">
            <a:avLst/>
          </a:prstGeom>
        </p:spPr>
        <p:txBody>
          <a:bodyPr vert="horz" lIns="91440" tIns="45720" rIns="91440" bIns="45720" rtlCol="0" anchor="ctr">
            <a:normAutofit/>
          </a:bodyPr>
          <a:lstStyle/>
          <a:p>
            <a:pPr marL="285750" indent="-285750">
              <a:lnSpc>
                <a:spcPct val="120000"/>
              </a:lnSpc>
              <a:spcAft>
                <a:spcPts val="600"/>
              </a:spcAft>
              <a:buFontTx/>
              <a:buChar char="-"/>
            </a:pPr>
            <a:r>
              <a:rPr lang="en-US" dirty="0"/>
              <a:t>Adding a score system</a:t>
            </a:r>
          </a:p>
          <a:p>
            <a:pPr marL="285750" indent="-285750">
              <a:lnSpc>
                <a:spcPct val="120000"/>
              </a:lnSpc>
              <a:spcAft>
                <a:spcPts val="600"/>
              </a:spcAft>
              <a:buFontTx/>
              <a:buChar char="-"/>
            </a:pPr>
            <a:r>
              <a:rPr lang="en-US" dirty="0"/>
              <a:t>Fix the aliens touching the mothership</a:t>
            </a:r>
          </a:p>
          <a:p>
            <a:pPr marL="285750" indent="-285750">
              <a:lnSpc>
                <a:spcPct val="120000"/>
              </a:lnSpc>
              <a:spcAft>
                <a:spcPts val="600"/>
              </a:spcAft>
              <a:buFontTx/>
              <a:buChar char="-"/>
            </a:pPr>
            <a:r>
              <a:rPr lang="en-US" dirty="0"/>
              <a:t>Missile firing button could be less delayed</a:t>
            </a:r>
          </a:p>
          <a:p>
            <a:pPr marL="285750" indent="-285750">
              <a:lnSpc>
                <a:spcPct val="120000"/>
              </a:lnSpc>
              <a:spcAft>
                <a:spcPts val="600"/>
              </a:spcAft>
              <a:buFontTx/>
              <a:buChar char="-"/>
            </a:pPr>
            <a:endParaRPr lang="en-US" dirty="0"/>
          </a:p>
          <a:p>
            <a:pPr marL="285750" indent="-285750">
              <a:lnSpc>
                <a:spcPct val="120000"/>
              </a:lnSpc>
              <a:spcAft>
                <a:spcPts val="600"/>
              </a:spcAft>
              <a:buFontTx/>
              <a:buChar char="-"/>
            </a:pPr>
            <a:endParaRPr lang="en-US" dirty="0"/>
          </a:p>
          <a:p>
            <a:pPr>
              <a:lnSpc>
                <a:spcPct val="120000"/>
              </a:lnSpc>
              <a:spcAft>
                <a:spcPts val="600"/>
              </a:spcAft>
            </a:pPr>
            <a:endParaRPr lang="en-US" dirty="0"/>
          </a:p>
        </p:txBody>
      </p:sp>
    </p:spTree>
    <p:extLst>
      <p:ext uri="{BB962C8B-B14F-4D97-AF65-F5344CB8AC3E}">
        <p14:creationId xmlns:p14="http://schemas.microsoft.com/office/powerpoint/2010/main" val="3974425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DAD064D-86F0-42ED-B520-996898579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4"/>
          <a:srcRect l="18211" r="31789"/>
          <a:stretch/>
        </p:blipFill>
        <p:spPr>
          <a:xfrm>
            <a:off x="-1" y="10"/>
            <a:ext cx="6086050" cy="6857990"/>
          </a:xfrm>
          <a:prstGeom prst="rect">
            <a:avLst/>
          </a:prstGeom>
        </p:spPr>
      </p:pic>
      <p:sp>
        <p:nvSpPr>
          <p:cNvPr id="24" name="Rectangle 23">
            <a:extLst>
              <a:ext uri="{FF2B5EF4-FFF2-40B4-BE49-F238E27FC236}">
                <a16:creationId xmlns:a16="http://schemas.microsoft.com/office/drawing/2014/main" id="{AE56140E-8EE1-BE31-745D-450AF05FB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74117"/>
            <a:ext cx="6095999" cy="3689633"/>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73F74279-E694-CEB1-ED9A-ADBEBAEB7B76}"/>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000" y="3245771"/>
            <a:ext cx="60960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dirty="0">
              <a:solidFill>
                <a:srgbClr val="000000"/>
              </a:solidFill>
              <a:effectLst/>
              <a:latin typeface="Calibri" panose="020F0502020204030204" pitchFamily="34" charset="0"/>
            </a:endParaRPr>
          </a:p>
        </p:txBody>
      </p:sp>
      <p:pic>
        <p:nvPicPr>
          <p:cNvPr id="3" name="gamewin">
            <a:hlinkClick r:id="" action="ppaction://media"/>
            <a:extLst>
              <a:ext uri="{FF2B5EF4-FFF2-40B4-BE49-F238E27FC236}">
                <a16:creationId xmlns:a16="http://schemas.microsoft.com/office/drawing/2014/main" id="{8A86FC21-9F47-387F-98AB-0995D045B30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91815" y="1182243"/>
            <a:ext cx="7988467" cy="4493513"/>
          </a:xfrm>
          <a:prstGeom prst="rect">
            <a:avLst/>
          </a:prstGeom>
        </p:spPr>
      </p:pic>
      <p:sp>
        <p:nvSpPr>
          <p:cNvPr id="8" name="Title 7">
            <a:extLst>
              <a:ext uri="{FF2B5EF4-FFF2-40B4-BE49-F238E27FC236}">
                <a16:creationId xmlns:a16="http://schemas.microsoft.com/office/drawing/2014/main" id="{7BB22DC3-DC1A-5D2C-903D-993736A3355B}"/>
              </a:ext>
            </a:extLst>
          </p:cNvPr>
          <p:cNvSpPr>
            <a:spLocks noGrp="1"/>
          </p:cNvSpPr>
          <p:nvPr>
            <p:ph type="title"/>
          </p:nvPr>
        </p:nvSpPr>
        <p:spPr>
          <a:xfrm>
            <a:off x="4911852" y="377182"/>
            <a:ext cx="2677668" cy="427880"/>
          </a:xfrm>
        </p:spPr>
        <p:txBody>
          <a:bodyPr>
            <a:normAutofit fontScale="90000"/>
          </a:bodyPr>
          <a:lstStyle/>
          <a:p>
            <a:r>
              <a:rPr lang="en-NZ" dirty="0">
                <a:solidFill>
                  <a:schemeClr val="accent1">
                    <a:lumMod val="40000"/>
                    <a:lumOff val="60000"/>
                  </a:schemeClr>
                </a:solidFill>
              </a:rPr>
              <a:t>Video Demo</a:t>
            </a:r>
          </a:p>
        </p:txBody>
      </p:sp>
    </p:spTree>
    <p:extLst>
      <p:ext uri="{BB962C8B-B14F-4D97-AF65-F5344CB8AC3E}">
        <p14:creationId xmlns:p14="http://schemas.microsoft.com/office/powerpoint/2010/main" val="1698505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92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ECFE44-7016-6069-A99E-B49359579E92}"/>
              </a:ext>
            </a:extLst>
          </p:cNvPr>
          <p:cNvPicPr>
            <a:picLocks noChangeAspect="1"/>
          </p:cNvPicPr>
          <p:nvPr/>
        </p:nvPicPr>
        <p:blipFill rotWithShape="1">
          <a:blip r:embed="rId2"/>
          <a:srcRect l="18202" r="31780" b="1"/>
          <a:stretch/>
        </p:blipFill>
        <p:spPr>
          <a:xfrm>
            <a:off x="0" y="2520"/>
            <a:ext cx="6096000" cy="6855480"/>
          </a:xfrm>
          <a:prstGeom prst="rect">
            <a:avLst/>
          </a:prstGeom>
        </p:spPr>
      </p:pic>
      <p:sp>
        <p:nvSpPr>
          <p:cNvPr id="33" name="Freeform: Shape 32">
            <a:extLst>
              <a:ext uri="{FF2B5EF4-FFF2-40B4-BE49-F238E27FC236}">
                <a16:creationId xmlns:a16="http://schemas.microsoft.com/office/drawing/2014/main" id="{AE51ADB7-9C8F-9DB1-6888-686E18BE3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3" y="1251602"/>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gradFill>
            <a:gsLst>
              <a:gs pos="0">
                <a:schemeClr val="accent1">
                  <a:lumMod val="60000"/>
                  <a:lumOff val="40000"/>
                  <a:alpha val="20000"/>
                </a:schemeClr>
              </a:gs>
              <a:gs pos="7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6392E-BDA5-8D3E-74D6-52AB9FAEA0BE}"/>
              </a:ext>
            </a:extLst>
          </p:cNvPr>
          <p:cNvSpPr>
            <a:spLocks noGrp="1"/>
          </p:cNvSpPr>
          <p:nvPr>
            <p:ph type="title"/>
          </p:nvPr>
        </p:nvSpPr>
        <p:spPr>
          <a:xfrm>
            <a:off x="1233054" y="2743897"/>
            <a:ext cx="3629891" cy="1033272"/>
          </a:xfrm>
        </p:spPr>
        <p:txBody>
          <a:bodyPr vert="horz" lIns="91440" tIns="45720" rIns="91440" bIns="45720" rtlCol="0" anchor="ctr">
            <a:normAutofit/>
          </a:bodyPr>
          <a:lstStyle/>
          <a:p>
            <a:pPr algn="ctr"/>
            <a:r>
              <a:rPr lang="en-US" b="1" kern="1200" cap="all" spc="600" baseline="0" dirty="0">
                <a:latin typeface="+mj-lt"/>
                <a:ea typeface="+mj-ea"/>
                <a:cs typeface="+mj-cs"/>
              </a:rPr>
              <a:t>References</a:t>
            </a:r>
          </a:p>
        </p:txBody>
      </p:sp>
      <p:sp>
        <p:nvSpPr>
          <p:cNvPr id="4" name="TextBox 3">
            <a:extLst>
              <a:ext uri="{FF2B5EF4-FFF2-40B4-BE49-F238E27FC236}">
                <a16:creationId xmlns:a16="http://schemas.microsoft.com/office/drawing/2014/main" id="{F23724DC-76B4-8C8C-306A-A2DE0D74A697}"/>
              </a:ext>
            </a:extLst>
          </p:cNvPr>
          <p:cNvSpPr txBox="1"/>
          <p:nvPr/>
        </p:nvSpPr>
        <p:spPr>
          <a:xfrm>
            <a:off x="7034425" y="850392"/>
            <a:ext cx="4219149" cy="4992624"/>
          </a:xfrm>
          <a:prstGeom prst="rect">
            <a:avLst/>
          </a:prstGeom>
        </p:spPr>
        <p:txBody>
          <a:bodyPr vert="horz" lIns="91440" tIns="45720" rIns="91440" bIns="45720" rtlCol="0" anchor="ctr">
            <a:normAutofit fontScale="92500" lnSpcReduction="10000"/>
          </a:bodyPr>
          <a:lstStyle/>
          <a:p>
            <a:pPr marL="285750" indent="-285750">
              <a:lnSpc>
                <a:spcPct val="120000"/>
              </a:lnSpc>
              <a:spcAft>
                <a:spcPts val="600"/>
              </a:spcAft>
              <a:buFontTx/>
              <a:buChar char="-"/>
            </a:pPr>
            <a:r>
              <a:rPr lang="en-US" dirty="0" err="1"/>
              <a:t>Github</a:t>
            </a:r>
            <a:r>
              <a:rPr lang="en-US" dirty="0"/>
              <a:t> repo: </a:t>
            </a:r>
            <a:r>
              <a:rPr lang="en-US" dirty="0">
                <a:hlinkClick r:id="rId3"/>
              </a:rPr>
              <a:t>https://github.com/Crystalsawers/arduino-space-invaders</a:t>
            </a:r>
            <a:r>
              <a:rPr lang="en-US" dirty="0"/>
              <a:t> </a:t>
            </a:r>
          </a:p>
          <a:p>
            <a:pPr marL="285750" indent="-285750">
              <a:lnSpc>
                <a:spcPct val="120000"/>
              </a:lnSpc>
              <a:spcAft>
                <a:spcPts val="600"/>
              </a:spcAft>
              <a:buFontTx/>
              <a:buChar char="-"/>
            </a:pPr>
            <a:r>
              <a:rPr lang="en-US" dirty="0">
                <a:hlinkClick r:id="rId4"/>
              </a:rPr>
              <a:t>https://www.instructables.com/LCD-Invaders-a-Space-Invaders-Like-Game-on-16x2-LC/</a:t>
            </a:r>
            <a:r>
              <a:rPr lang="en-US" dirty="0"/>
              <a:t> </a:t>
            </a:r>
          </a:p>
          <a:p>
            <a:pPr marL="285750" indent="-285750">
              <a:lnSpc>
                <a:spcPct val="120000"/>
              </a:lnSpc>
              <a:spcAft>
                <a:spcPts val="600"/>
              </a:spcAft>
              <a:buFontTx/>
              <a:buChar char="-"/>
            </a:pPr>
            <a:r>
              <a:rPr lang="en-US" dirty="0"/>
              <a:t>ChatGPT for the Space invaders idea</a:t>
            </a:r>
          </a:p>
          <a:p>
            <a:pPr marL="285750" indent="-285750">
              <a:lnSpc>
                <a:spcPct val="120000"/>
              </a:lnSpc>
              <a:spcAft>
                <a:spcPts val="600"/>
              </a:spcAft>
              <a:buFontTx/>
              <a:buChar char="-"/>
            </a:pPr>
            <a:r>
              <a:rPr lang="en-US" dirty="0">
                <a:hlinkClick r:id="rId5"/>
              </a:rPr>
              <a:t>https://www.arduino.cc/reference/en/libraries/u8g2/</a:t>
            </a:r>
            <a:r>
              <a:rPr lang="en-US" dirty="0"/>
              <a:t> </a:t>
            </a:r>
          </a:p>
          <a:p>
            <a:pPr marL="285750" indent="-285750">
              <a:lnSpc>
                <a:spcPct val="120000"/>
              </a:lnSpc>
              <a:spcAft>
                <a:spcPts val="600"/>
              </a:spcAft>
              <a:buFontTx/>
              <a:buChar char="-"/>
            </a:pPr>
            <a:r>
              <a:rPr lang="en-US" dirty="0">
                <a:hlinkClick r:id="rId6"/>
              </a:rPr>
              <a:t>https://github.com/rmorenojr/SpaceInvaders_U8g2/blob/master/SpaceInvaders_U8g2.ino</a:t>
            </a:r>
            <a:r>
              <a:rPr lang="en-US" dirty="0"/>
              <a:t> </a:t>
            </a:r>
          </a:p>
          <a:p>
            <a:pPr marL="285750" indent="-285750">
              <a:lnSpc>
                <a:spcPct val="120000"/>
              </a:lnSpc>
              <a:spcAft>
                <a:spcPts val="600"/>
              </a:spcAft>
              <a:buFontTx/>
              <a:buChar char="-"/>
            </a:pPr>
            <a:r>
              <a:rPr lang="en-US" dirty="0"/>
              <a:t>Setup reference: </a:t>
            </a:r>
            <a:r>
              <a:rPr lang="en-US" dirty="0">
                <a:hlinkClick r:id="rId7"/>
              </a:rPr>
              <a:t>https://github.com/olikraus/u8g2/wiki/u8g2setupcpp#st7920-128x64</a:t>
            </a:r>
            <a:r>
              <a:rPr lang="en-US" dirty="0"/>
              <a:t> </a:t>
            </a:r>
          </a:p>
          <a:p>
            <a:pPr marL="285750" indent="-285750">
              <a:lnSpc>
                <a:spcPct val="120000"/>
              </a:lnSpc>
              <a:spcAft>
                <a:spcPts val="600"/>
              </a:spcAft>
              <a:buFontTx/>
              <a:buChar char="-"/>
            </a:pPr>
            <a:endParaRPr lang="en-US" dirty="0"/>
          </a:p>
          <a:p>
            <a:pPr>
              <a:lnSpc>
                <a:spcPct val="120000"/>
              </a:lnSpc>
              <a:spcAft>
                <a:spcPts val="600"/>
              </a:spcAft>
            </a:pPr>
            <a:endParaRPr lang="en-US" dirty="0"/>
          </a:p>
        </p:txBody>
      </p:sp>
    </p:spTree>
    <p:extLst>
      <p:ext uri="{BB962C8B-B14F-4D97-AF65-F5344CB8AC3E}">
        <p14:creationId xmlns:p14="http://schemas.microsoft.com/office/powerpoint/2010/main" val="1024079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AfterglowVTI">
  <a:themeElements>
    <a:clrScheme name="Custom 7">
      <a:dk1>
        <a:sysClr val="windowText" lastClr="000000"/>
      </a:dk1>
      <a:lt1>
        <a:sysClr val="window" lastClr="FFFFFF"/>
      </a:lt1>
      <a:dk2>
        <a:srgbClr val="0A2E36"/>
      </a:dk2>
      <a:lt2>
        <a:srgbClr val="E7E6E6"/>
      </a:lt2>
      <a:accent1>
        <a:srgbClr val="188659"/>
      </a:accent1>
      <a:accent2>
        <a:srgbClr val="A3A300"/>
      </a:accent2>
      <a:accent3>
        <a:srgbClr val="00ADA8"/>
      </a:accent3>
      <a:accent4>
        <a:srgbClr val="EA0440"/>
      </a:accent4>
      <a:accent5>
        <a:srgbClr val="92278F"/>
      </a:accent5>
      <a:accent6>
        <a:srgbClr val="E15BC1"/>
      </a:accent6>
      <a:hlink>
        <a:srgbClr val="188659"/>
      </a:hlink>
      <a:folHlink>
        <a:srgbClr val="EA0440"/>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terglowVTI" id="{804DBEB7-1920-4C72-A0CB-091339F1875F}" vid="{D4C59F5A-9ECA-4C96-BDFD-0606A75324E3}"/>
    </a:ext>
  </a:extLst>
</a:theme>
</file>

<file path=docProps/app.xml><?xml version="1.0" encoding="utf-8"?>
<Properties xmlns="http://schemas.openxmlformats.org/officeDocument/2006/extended-properties" xmlns:vt="http://schemas.openxmlformats.org/officeDocument/2006/docPropsVTypes">
  <TotalTime>270</TotalTime>
  <Words>468</Words>
  <Application>Microsoft Office PowerPoint</Application>
  <PresentationFormat>Widescreen</PresentationFormat>
  <Paragraphs>38</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-apple-system</vt:lpstr>
      <vt:lpstr>Arial</vt:lpstr>
      <vt:lpstr>Calibri</vt:lpstr>
      <vt:lpstr>Trade Gothic Next Cond</vt:lpstr>
      <vt:lpstr>Trade Gothic Next Light</vt:lpstr>
      <vt:lpstr>AfterglowVTI</vt:lpstr>
      <vt:lpstr>Space Invaders project</vt:lpstr>
      <vt:lpstr>Hardware </vt:lpstr>
      <vt:lpstr>Project design</vt:lpstr>
      <vt:lpstr>Project scope</vt:lpstr>
      <vt:lpstr>insights </vt:lpstr>
      <vt:lpstr>Insights pt. 2 </vt:lpstr>
      <vt:lpstr>Potential improvements</vt:lpstr>
      <vt:lpstr>Video Demo</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 Invaders project</dc:title>
  <dc:creator>icefiretiramisu@gmail.com</dc:creator>
  <cp:lastModifiedBy>Crystal Sawers (1000059370)</cp:lastModifiedBy>
  <cp:revision>9</cp:revision>
  <dcterms:created xsi:type="dcterms:W3CDTF">2023-06-19T01:37:57Z</dcterms:created>
  <dcterms:modified xsi:type="dcterms:W3CDTF">2023-06-20T20:07:26Z</dcterms:modified>
</cp:coreProperties>
</file>

<file path=docProps/thumbnail.jpeg>
</file>